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79" r:id="rId25"/>
    <p:sldId id="281" r:id="rId26"/>
    <p:sldId id="282" r:id="rId27"/>
    <p:sldId id="280" r:id="rId28"/>
    <p:sldId id="283" r:id="rId29"/>
    <p:sldId id="284" r:id="rId30"/>
    <p:sldId id="285" r:id="rId31"/>
    <p:sldId id="286" r:id="rId32"/>
    <p:sldId id="287" r:id="rId33"/>
    <p:sldId id="291" r:id="rId34"/>
    <p:sldId id="312" r:id="rId35"/>
    <p:sldId id="292" r:id="rId36"/>
    <p:sldId id="293" r:id="rId37"/>
    <p:sldId id="311" r:id="rId38"/>
    <p:sldId id="294" r:id="rId39"/>
    <p:sldId id="313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664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0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2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2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2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6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3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3283-29F3-4A49-8640-26BEEBC123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Oral Cavity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Dr. Alia </a:t>
            </a:r>
            <a:r>
              <a:rPr lang="en-US" dirty="0" smtClean="0"/>
              <a:t>Mohammed Khudier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99060" marR="0">
              <a:spcBef>
                <a:spcPts val="280"/>
              </a:spcBef>
              <a:spcAft>
                <a:spcPts val="0"/>
              </a:spcAft>
            </a:pPr>
            <a:r>
              <a:rPr lang="en-US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lingual papillae </a:t>
            </a:r>
            <a:r>
              <a:rPr lang="en-US" b="1" u="sng" kern="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/>
            </a:r>
            <a:br>
              <a:rPr lang="en-US" b="1" u="sng" kern="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 Definition: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Elevation on the anterior 2\3 of the dorsal surface of the </a:t>
            </a: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tongue.  </a:t>
            </a:r>
            <a:endParaRPr lang="en-US" b="1" u="sng" kern="0" dirty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 kern="0" spc="-10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Function</a:t>
            </a:r>
            <a:r>
              <a:rPr lang="en-US" b="1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: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Increases the surface area of the mucosa  </a:t>
            </a: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coming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in </a:t>
            </a: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contact with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food</a:t>
            </a:r>
            <a:r>
              <a:rPr lang="en-US" b="1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. </a:t>
            </a:r>
            <a:endParaRPr lang="en-US" b="1" kern="0" spc="-10" dirty="0" smtClean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Structure :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Each papilla has </a:t>
            </a:r>
            <a:r>
              <a:rPr lang="en-US" b="1" kern="0" spc="-10" dirty="0">
                <a:solidFill>
                  <a:srgbClr val="E36C0A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a core of connective tissue covered by stratified squamous epithelium</a:t>
            </a:r>
            <a:r>
              <a:rPr lang="en-US" kern="0" spc="-10" dirty="0">
                <a:solidFill>
                  <a:srgbClr val="E36C0A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(with variable degree of keratinization). </a:t>
            </a:r>
            <a:endParaRPr lang="en-US" kern="0" spc="-10" dirty="0" smtClean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This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core may projects to indent the epithelium to form </a:t>
            </a:r>
            <a:r>
              <a:rPr lang="en-US" b="1" kern="0" spc="-10" dirty="0">
                <a:solidFill>
                  <a:srgbClr val="E36C0A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secondary papillae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.</a:t>
            </a:r>
            <a:endParaRPr lang="en-US" b="1" u="sng" kern="0" dirty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lingual papillae</a:t>
            </a:r>
            <a:endParaRPr lang="en-US" dirty="0"/>
          </a:p>
        </p:txBody>
      </p:sp>
      <p:pic>
        <p:nvPicPr>
          <p:cNvPr id="4" name="صورة 3" descr="‪184 Tongue Papillae Stock Photos, High-Res Pictures, and Images - Getty  Images‬‏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22"/>
          <a:stretch/>
        </p:blipFill>
        <p:spPr bwMode="auto">
          <a:xfrm>
            <a:off x="1676400" y="1447800"/>
            <a:ext cx="60960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lingual papillae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mucosa of the anterior two thirds is formed into papillae of three types:</a:t>
            </a:r>
          </a:p>
          <a:p>
            <a:pPr lvl="0">
              <a:lnSpc>
                <a:spcPts val="1370"/>
              </a:lnSpc>
              <a:spcBef>
                <a:spcPts val="0"/>
              </a:spcBef>
              <a:buSzPts val="1200"/>
              <a:buFont typeface="Times New Roman"/>
              <a:buAutoNum type="arabicPeriod"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lvl="0">
              <a:lnSpc>
                <a:spcPts val="1370"/>
              </a:lnSpc>
              <a:spcBef>
                <a:spcPts val="0"/>
              </a:spcBef>
              <a:buSzPts val="1200"/>
              <a:buFont typeface="Times New Roman"/>
              <a:buAutoNum type="arabicPeriod"/>
              <a:tabLst>
                <a:tab pos="251460" algn="l"/>
              </a:tabLst>
            </a:pPr>
            <a:endParaRPr lang="en-US" b="1" dirty="0"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r>
              <a:rPr lang="en-US" b="1" dirty="0" smtClean="0">
                <a:latin typeface="Times New Roman"/>
                <a:ea typeface="Times New Roman"/>
              </a:rPr>
              <a:t>1- Filiform</a:t>
            </a:r>
            <a:r>
              <a:rPr lang="en-US" b="1" spc="-25" dirty="0" smtClean="0">
                <a:latin typeface="Times New Roman"/>
                <a:ea typeface="Times New Roman"/>
              </a:rPr>
              <a:t> </a:t>
            </a:r>
            <a:r>
              <a:rPr lang="en-US" b="1" dirty="0">
                <a:latin typeface="Times New Roman"/>
                <a:ea typeface="Times New Roman"/>
              </a:rPr>
              <a:t>papillae</a:t>
            </a:r>
            <a:r>
              <a:rPr lang="en-US" b="1" spc="-5" dirty="0"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–</a:t>
            </a:r>
            <a:r>
              <a:rPr lang="en-US" b="1" spc="-10" dirty="0" smtClean="0">
                <a:latin typeface="Times New Roman"/>
                <a:ea typeface="Times New Roman"/>
              </a:rPr>
              <a:t> </a:t>
            </a:r>
            <a:r>
              <a:rPr lang="en-US" b="1" spc="-50" dirty="0" smtClean="0">
                <a:latin typeface="Times New Roman"/>
                <a:ea typeface="Times New Roman"/>
              </a:rPr>
              <a:t>8</a:t>
            </a:r>
          </a:p>
          <a:p>
            <a:pPr lvl="0">
              <a:lnSpc>
                <a:spcPts val="1370"/>
              </a:lnSpc>
              <a:spcBef>
                <a:spcPts val="0"/>
              </a:spcBef>
              <a:buSzPts val="1200"/>
              <a:buFont typeface="Times New Roman"/>
              <a:buAutoNum type="arabicPeriod"/>
              <a:tabLst>
                <a:tab pos="251460" algn="l"/>
              </a:tabLst>
            </a:pPr>
            <a:endParaRPr lang="en-US" sz="2800" dirty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>
                <a:latin typeface="Times New Roman"/>
                <a:ea typeface="Times New Roman"/>
              </a:rPr>
              <a:t>enlarged</a:t>
            </a:r>
            <a:r>
              <a:rPr lang="en-US" spc="-20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conical </a:t>
            </a:r>
            <a:r>
              <a:rPr lang="en-US" spc="-10" dirty="0">
                <a:latin typeface="Times New Roman"/>
                <a:ea typeface="Times New Roman"/>
              </a:rPr>
              <a:t>shape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z="2400" dirty="0" smtClean="0">
                <a:latin typeface="Times New Roman"/>
                <a:ea typeface="Times New Roman"/>
              </a:rPr>
              <a:t>Epithelium</a:t>
            </a:r>
            <a:r>
              <a:rPr lang="en-US" sz="2400" spc="-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ea typeface="Times New Roman"/>
              </a:rPr>
              <a:t>keratinized stratified squamous </a:t>
            </a:r>
            <a:r>
              <a:rPr lang="en-US" sz="2400" spc="-10" dirty="0" smtClean="0">
                <a:solidFill>
                  <a:srgbClr val="FF0000"/>
                </a:solidFill>
                <a:latin typeface="Times New Roman"/>
                <a:ea typeface="Times New Roman"/>
              </a:rPr>
              <a:t>epithelium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>
                <a:latin typeface="Times New Roman"/>
                <a:ea typeface="Times New Roman"/>
              </a:rPr>
              <a:t>present</a:t>
            </a:r>
            <a:r>
              <a:rPr lang="en-US" spc="-10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over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entire</a:t>
            </a:r>
            <a:r>
              <a:rPr lang="en-US" spc="-1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surface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taste buds: absent 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secondary papillae: short or absent 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>
          <a:xfrm>
            <a:off x="5791200" y="4038600"/>
            <a:ext cx="3209925" cy="2590800"/>
            <a:chOff x="4572" y="4572"/>
            <a:chExt cx="2600325" cy="2513330"/>
          </a:xfrm>
        </p:grpSpPr>
        <p:sp>
          <p:nvSpPr>
            <p:cNvPr id="5" name="Graphic 14"/>
            <p:cNvSpPr/>
            <p:nvPr/>
          </p:nvSpPr>
          <p:spPr>
            <a:xfrm>
              <a:off x="4572" y="4572"/>
              <a:ext cx="2600325" cy="2513330"/>
            </a:xfrm>
            <a:custGeom>
              <a:avLst/>
              <a:gdLst/>
              <a:ahLst/>
              <a:cxnLst/>
              <a:rect l="l" t="t" r="r" b="b"/>
              <a:pathLst>
                <a:path w="2600325" h="2513330">
                  <a:moveTo>
                    <a:pt x="0" y="2513076"/>
                  </a:moveTo>
                  <a:lnTo>
                    <a:pt x="2599944" y="2513076"/>
                  </a:lnTo>
                  <a:lnTo>
                    <a:pt x="2599944" y="0"/>
                  </a:lnTo>
                  <a:lnTo>
                    <a:pt x="0" y="0"/>
                  </a:lnTo>
                  <a:lnTo>
                    <a:pt x="0" y="25130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Image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230121"/>
              <a:ext cx="2407919" cy="2235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lnSpc>
                <a:spcPts val="1370"/>
              </a:lnSpc>
              <a:spcBef>
                <a:spcPts val="0"/>
              </a:spcBef>
              <a:tabLst>
                <a:tab pos="25146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1- Filiform</a:t>
            </a:r>
            <a:r>
              <a:rPr lang="en-US" sz="3200" b="1" spc="-25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papillae</a:t>
            </a:r>
            <a:r>
              <a:rPr lang="en-US" sz="3200" b="1" spc="-5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en-US" sz="3200" b="1" spc="-5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>
          <a:xfrm>
            <a:off x="4114800" y="1752600"/>
            <a:ext cx="4348035" cy="3581400"/>
            <a:chOff x="4572" y="4572"/>
            <a:chExt cx="2600325" cy="3661705"/>
          </a:xfrm>
        </p:grpSpPr>
        <p:sp>
          <p:nvSpPr>
            <p:cNvPr id="5" name="Graphic 14"/>
            <p:cNvSpPr/>
            <p:nvPr/>
          </p:nvSpPr>
          <p:spPr>
            <a:xfrm>
              <a:off x="4572" y="4572"/>
              <a:ext cx="2600325" cy="2513330"/>
            </a:xfrm>
            <a:custGeom>
              <a:avLst/>
              <a:gdLst/>
              <a:ahLst/>
              <a:cxnLst/>
              <a:rect l="l" t="t" r="r" b="b"/>
              <a:pathLst>
                <a:path w="2600325" h="2513330">
                  <a:moveTo>
                    <a:pt x="0" y="2513076"/>
                  </a:moveTo>
                  <a:lnTo>
                    <a:pt x="2599944" y="2513076"/>
                  </a:lnTo>
                  <a:lnTo>
                    <a:pt x="2599944" y="0"/>
                  </a:lnTo>
                  <a:lnTo>
                    <a:pt x="0" y="0"/>
                  </a:lnTo>
                  <a:lnTo>
                    <a:pt x="0" y="25130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Image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230120"/>
              <a:ext cx="2407919" cy="3436157"/>
            </a:xfrm>
            <a:prstGeom prst="rect">
              <a:avLst/>
            </a:prstGeom>
          </p:spPr>
        </p:pic>
      </p:grpSp>
      <p:pic>
        <p:nvPicPr>
          <p:cNvPr id="7" name="عنصر نائب للمحتوى 6" descr="Lingual papillae in the apex of the tongue of the Egyptian fruit bat.... |  Download Scientific Diagram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752600"/>
            <a:ext cx="3970543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0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2- Fungiform</a:t>
            </a:r>
            <a:r>
              <a:rPr lang="en-US" b="1" spc="-2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143000"/>
            <a:ext cx="8610600" cy="4983163"/>
          </a:xfrm>
        </p:spPr>
        <p:txBody>
          <a:bodyPr/>
          <a:lstStyle/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endParaRPr lang="en-US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Fungiform</a:t>
            </a:r>
            <a:r>
              <a:rPr lang="en-US" b="1" spc="-2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 -</a:t>
            </a:r>
            <a:r>
              <a:rPr lang="en-US" b="1" spc="-1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spc="-50" dirty="0">
                <a:solidFill>
                  <a:srgbClr val="FF0000"/>
                </a:solidFill>
                <a:latin typeface="Times New Roman"/>
                <a:ea typeface="Times New Roman"/>
              </a:rPr>
              <a:t>7</a:t>
            </a:r>
            <a:endParaRPr lang="en-US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endParaRPr lang="en-US" dirty="0" smtClean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endParaRPr lang="en-US" dirty="0" smtClean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Number</a:t>
            </a:r>
            <a:r>
              <a:rPr lang="en-US" dirty="0">
                <a:latin typeface="Times New Roman"/>
                <a:ea typeface="Times New Roman"/>
              </a:rPr>
              <a:t>: Few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endParaRPr lang="en-US" dirty="0" smtClean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Shape</a:t>
            </a:r>
            <a:r>
              <a:rPr lang="en-US" dirty="0">
                <a:latin typeface="Times New Roman"/>
                <a:ea typeface="Times New Roman"/>
              </a:rPr>
              <a:t>: mushrooms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-</a:t>
            </a:r>
            <a:r>
              <a:rPr lang="en-US" spc="-10" dirty="0">
                <a:latin typeface="Times New Roman"/>
                <a:ea typeface="Times New Roman"/>
              </a:rPr>
              <a:t>shaped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>
                <a:latin typeface="Times New Roman"/>
                <a:ea typeface="Times New Roman"/>
              </a:rPr>
              <a:t>Distribution:  interspersed among</a:t>
            </a:r>
            <a:r>
              <a:rPr lang="en-US" spc="-1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filiform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papillae</a:t>
            </a:r>
            <a:endParaRPr lang="en-US" sz="2400" dirty="0">
              <a:latin typeface="Times New Roman"/>
              <a:ea typeface="Times New Roman"/>
            </a:endParaRPr>
          </a:p>
          <a:p>
            <a:pPr marL="186690" marR="0" indent="0">
              <a:spcBef>
                <a:spcPts val="0"/>
              </a:spcBef>
              <a:spcAft>
                <a:spcPts val="0"/>
              </a:spcAft>
              <a:buNone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Especially on the tip and edge of the tongue.</a:t>
            </a:r>
            <a:endParaRPr lang="en-US" sz="28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Taste buds: Few, present in the apical part of the papillae </a:t>
            </a:r>
            <a:endParaRPr lang="en-US" sz="2400" dirty="0" smtClean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 smtClean="0">
                <a:latin typeface="Times New Roman"/>
                <a:ea typeface="Times New Roman"/>
              </a:rPr>
              <a:t>Secondary </a:t>
            </a:r>
            <a:r>
              <a:rPr lang="en-US" spc="-10" dirty="0">
                <a:latin typeface="Times New Roman"/>
                <a:ea typeface="Times New Roman"/>
              </a:rPr>
              <a:t>papillae: Short.</a:t>
            </a:r>
            <a:endParaRPr lang="en-US" sz="2400" dirty="0">
              <a:latin typeface="Times New Roman"/>
              <a:ea typeface="Times New Roman"/>
            </a:endParaRPr>
          </a:p>
          <a:p>
            <a:endParaRPr lang="en-US" dirty="0"/>
          </a:p>
        </p:txBody>
      </p:sp>
      <p:pic>
        <p:nvPicPr>
          <p:cNvPr id="4" name="Image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401" y="4038600"/>
            <a:ext cx="3962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Fungiform</a:t>
            </a:r>
            <a:r>
              <a:rPr lang="en-US" b="1" spc="-25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</a:t>
            </a:r>
            <a:endParaRPr lang="en-US" dirty="0"/>
          </a:p>
        </p:txBody>
      </p:sp>
      <p:pic>
        <p:nvPicPr>
          <p:cNvPr id="4" name="Pictur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9800"/>
            <a:ext cx="4064000" cy="3251200"/>
          </a:xfrm>
          <a:prstGeom prst="rect">
            <a:avLst/>
          </a:prstGeom>
        </p:spPr>
      </p:pic>
      <p:pic>
        <p:nvPicPr>
          <p:cNvPr id="5" name="صورة 4" descr="‪Impact of Fungiform Papillae Count on Taste Perception and Different  Methods of Taste Assessment and their Clinical Applications: A  comprehensive review. - Abstract - Europe PMC‬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09035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3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3- Circumvallate</a:t>
            </a:r>
            <a:r>
              <a:rPr lang="en-US" b="1" spc="-1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b="1" dirty="0" smtClean="0">
                <a:latin typeface="Times New Roman"/>
                <a:ea typeface="Times New Roman"/>
              </a:rPr>
              <a:t>3- </a:t>
            </a:r>
            <a:r>
              <a:rPr lang="en-US" b="1" dirty="0">
                <a:latin typeface="Times New Roman"/>
                <a:ea typeface="Times New Roman"/>
              </a:rPr>
              <a:t>Circumvallate</a:t>
            </a:r>
            <a:r>
              <a:rPr lang="en-US" b="1" spc="-15" dirty="0">
                <a:latin typeface="Times New Roman"/>
                <a:ea typeface="Times New Roman"/>
              </a:rPr>
              <a:t> </a:t>
            </a:r>
            <a:r>
              <a:rPr lang="en-US" b="1" dirty="0">
                <a:latin typeface="Times New Roman"/>
                <a:ea typeface="Times New Roman"/>
              </a:rPr>
              <a:t>papillae </a:t>
            </a:r>
            <a:r>
              <a:rPr lang="en-US" b="1" dirty="0" smtClean="0">
                <a:latin typeface="Times New Roman"/>
                <a:ea typeface="Times New Roman"/>
              </a:rPr>
              <a:t>–</a:t>
            </a:r>
            <a:r>
              <a:rPr lang="en-US" b="1" spc="290" dirty="0" smtClean="0">
                <a:latin typeface="Times New Roman"/>
                <a:ea typeface="Times New Roman"/>
              </a:rPr>
              <a:t> </a:t>
            </a:r>
            <a:r>
              <a:rPr lang="en-US" b="1" spc="-50" dirty="0" smtClean="0">
                <a:latin typeface="Times New Roman"/>
                <a:ea typeface="Times New Roman"/>
              </a:rPr>
              <a:t>6</a:t>
            </a:r>
            <a:endParaRPr lang="en-US" b="1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Number</a:t>
            </a:r>
            <a:r>
              <a:rPr lang="en-US" dirty="0">
                <a:latin typeface="Times New Roman"/>
                <a:ea typeface="Times New Roman"/>
              </a:rPr>
              <a:t>: 8-12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Distribution: </a:t>
            </a:r>
            <a:r>
              <a:rPr lang="en-US" dirty="0">
                <a:latin typeface="Times New Roman"/>
                <a:ea typeface="Times New Roman"/>
              </a:rPr>
              <a:t>Just in front of the gustatory line.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Shape: </a:t>
            </a:r>
            <a:r>
              <a:rPr lang="en-US" dirty="0">
                <a:latin typeface="Times New Roman"/>
                <a:ea typeface="Times New Roman"/>
              </a:rPr>
              <a:t>Largest, seen by the naked eye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</a:rPr>
              <a:t>Triangular in shape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/>
                <a:ea typeface="Times New Roman"/>
              </a:rPr>
              <a:t>* </a:t>
            </a:r>
            <a:r>
              <a:rPr lang="en-US" dirty="0" smtClean="0">
                <a:latin typeface="Times New Roman"/>
                <a:ea typeface="Times New Roman"/>
              </a:rPr>
              <a:t>Each </a:t>
            </a:r>
            <a:r>
              <a:rPr lang="en-US" dirty="0">
                <a:latin typeface="Times New Roman"/>
                <a:ea typeface="Times New Roman"/>
              </a:rPr>
              <a:t>papilla is surrounded by a trench where ducts of Von Eibner’s gland open into bottom.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Taste buds: </a:t>
            </a:r>
            <a:r>
              <a:rPr lang="en-US" dirty="0">
                <a:latin typeface="Times New Roman"/>
                <a:ea typeface="Times New Roman"/>
              </a:rPr>
              <a:t>Numerous, present along the sides of the papillae.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Secondary papillae: </a:t>
            </a:r>
            <a:r>
              <a:rPr lang="en-US" dirty="0">
                <a:latin typeface="Times New Roman"/>
                <a:ea typeface="Times New Roman"/>
              </a:rPr>
              <a:t>Short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Circumvallate</a:t>
            </a:r>
            <a:r>
              <a:rPr lang="en-US" b="1" spc="-15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papillae-6</a:t>
            </a:r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>
          <a:xfrm>
            <a:off x="990600" y="921026"/>
            <a:ext cx="3133725" cy="3048000"/>
            <a:chOff x="4572" y="4572"/>
            <a:chExt cx="2600325" cy="2513330"/>
          </a:xfrm>
        </p:grpSpPr>
        <p:sp>
          <p:nvSpPr>
            <p:cNvPr id="5" name="Graphic 14"/>
            <p:cNvSpPr/>
            <p:nvPr/>
          </p:nvSpPr>
          <p:spPr>
            <a:xfrm>
              <a:off x="4572" y="4572"/>
              <a:ext cx="2600325" cy="2513330"/>
            </a:xfrm>
            <a:custGeom>
              <a:avLst/>
              <a:gdLst/>
              <a:ahLst/>
              <a:cxnLst/>
              <a:rect l="l" t="t" r="r" b="b"/>
              <a:pathLst>
                <a:path w="2600325" h="2513330">
                  <a:moveTo>
                    <a:pt x="0" y="2513076"/>
                  </a:moveTo>
                  <a:lnTo>
                    <a:pt x="2599944" y="2513076"/>
                  </a:lnTo>
                  <a:lnTo>
                    <a:pt x="2599944" y="0"/>
                  </a:lnTo>
                  <a:lnTo>
                    <a:pt x="0" y="0"/>
                  </a:lnTo>
                  <a:lnTo>
                    <a:pt x="0" y="25130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Image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230121"/>
              <a:ext cx="2407919" cy="2235710"/>
            </a:xfrm>
            <a:prstGeom prst="rect">
              <a:avLst/>
            </a:prstGeom>
          </p:spPr>
        </p:pic>
      </p:grpSp>
      <p:pic>
        <p:nvPicPr>
          <p:cNvPr id="7" name="صورة 6" descr="List of Papillae of Tongue – Location and Histolog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52577"/>
            <a:ext cx="3505200" cy="297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04" y="4114646"/>
            <a:ext cx="3481705" cy="2581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3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Von Eibner’s glands </a:t>
            </a:r>
            <a:r>
              <a:rPr lang="en-US" dirty="0">
                <a:latin typeface="Times New Roman"/>
                <a:ea typeface="Times New Roman"/>
              </a:rPr>
              <a:t/>
            </a:r>
            <a:br>
              <a:rPr lang="en-US" dirty="0">
                <a:latin typeface="Times New Roman"/>
                <a:ea typeface="Times New Roman"/>
              </a:rPr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Definition: </a:t>
            </a:r>
            <a:r>
              <a:rPr lang="en-US" dirty="0">
                <a:latin typeface="Times New Roman"/>
                <a:ea typeface="Times New Roman"/>
              </a:rPr>
              <a:t>Serous lingual glands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Site: </a:t>
            </a:r>
            <a:r>
              <a:rPr lang="en-US" dirty="0">
                <a:latin typeface="Times New Roman"/>
                <a:ea typeface="Times New Roman"/>
              </a:rPr>
              <a:t>In the connective tissue encircling each circumvallate papillae.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</a:rPr>
              <a:t>Function: 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Times New Roman"/>
                <a:ea typeface="Times New Roman"/>
              </a:rPr>
              <a:t>Their secretion dissolves the food particles to facilitate perception of taste</a:t>
            </a:r>
            <a:r>
              <a:rPr lang="en-US" dirty="0" smtClean="0">
                <a:latin typeface="Times New Roman"/>
                <a:ea typeface="Times New Roman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latin typeface="Times New Roman"/>
              <a:ea typeface="Times New Roman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</a:rPr>
              <a:t>2. The </a:t>
            </a:r>
            <a:r>
              <a:rPr lang="en-US" dirty="0">
                <a:latin typeface="Times New Roman"/>
                <a:ea typeface="Times New Roman"/>
              </a:rPr>
              <a:t>flow of secretion washes away food particles around the taste buds so, they can receive new taste 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</a:rPr>
              <a:t>Stimulus</a:t>
            </a:r>
            <a:r>
              <a:rPr lang="en-US" dirty="0" smtClean="0">
                <a:latin typeface="Times New Roman"/>
                <a:ea typeface="Times New Roman"/>
              </a:rPr>
              <a:t>.</a:t>
            </a:r>
            <a:r>
              <a:rPr lang="en-US" dirty="0">
                <a:latin typeface="Times New Roman"/>
                <a:ea typeface="Times New Roman"/>
              </a:rPr>
              <a:t> </a:t>
            </a: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3. The </a:t>
            </a:r>
            <a:r>
              <a:rPr lang="en-US" dirty="0">
                <a:latin typeface="Times New Roman"/>
                <a:ea typeface="Times New Roman"/>
              </a:rPr>
              <a:t>secretion contain lipase enzyme which prevents </a:t>
            </a:r>
            <a:endParaRPr lang="en-US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dirty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formation </a:t>
            </a:r>
            <a:r>
              <a:rPr lang="en-US" dirty="0">
                <a:latin typeface="Times New Roman"/>
                <a:ea typeface="Times New Roman"/>
              </a:rPr>
              <a:t>of hydrophobic layer.</a:t>
            </a: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b="1" dirty="0">
                <a:latin typeface="Times New Roman"/>
                <a:ea typeface="Times New Roman"/>
              </a:rPr>
              <a:t> </a:t>
            </a: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b="1" dirty="0">
                <a:latin typeface="Times New Roman"/>
                <a:ea typeface="Times New Roman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4. Foliate</a:t>
            </a:r>
            <a:r>
              <a:rPr lang="en-US" sz="3200" b="1" spc="-15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papillae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295401"/>
            <a:ext cx="8534400" cy="2819399"/>
          </a:xfrm>
        </p:spPr>
        <p:txBody>
          <a:bodyPr/>
          <a:lstStyle/>
          <a:p>
            <a:pPr lvl="0">
              <a:lnSpc>
                <a:spcPts val="1370"/>
              </a:lnSpc>
              <a:spcBef>
                <a:spcPts val="0"/>
              </a:spcBef>
              <a:buFont typeface="+mj-lt"/>
              <a:buAutoNum type="arabicPeriod" startAt="4"/>
              <a:tabLst>
                <a:tab pos="251460" algn="l"/>
              </a:tabLst>
            </a:pPr>
            <a:r>
              <a:rPr lang="en-US" b="1" dirty="0">
                <a:latin typeface="Times New Roman"/>
                <a:ea typeface="Times New Roman"/>
              </a:rPr>
              <a:t>Foliate</a:t>
            </a:r>
            <a:r>
              <a:rPr lang="en-US" b="1" spc="-15" dirty="0">
                <a:latin typeface="Times New Roman"/>
                <a:ea typeface="Times New Roman"/>
              </a:rPr>
              <a:t> </a:t>
            </a:r>
            <a:r>
              <a:rPr lang="en-US" b="1" dirty="0">
                <a:latin typeface="Times New Roman"/>
                <a:ea typeface="Times New Roman"/>
              </a:rPr>
              <a:t>papillae</a:t>
            </a:r>
            <a:r>
              <a:rPr lang="en-US" b="1" spc="-5" dirty="0"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–</a:t>
            </a:r>
            <a:r>
              <a:rPr lang="en-US" b="1" spc="290" dirty="0" smtClean="0">
                <a:latin typeface="Times New Roman"/>
                <a:ea typeface="Times New Roman"/>
              </a:rPr>
              <a:t> </a:t>
            </a:r>
            <a:r>
              <a:rPr lang="en-US" b="1" spc="-50" dirty="0" smtClean="0">
                <a:latin typeface="Times New Roman"/>
                <a:ea typeface="Times New Roman"/>
              </a:rPr>
              <a:t>9</a:t>
            </a:r>
          </a:p>
          <a:p>
            <a:pPr lvl="0">
              <a:lnSpc>
                <a:spcPts val="1370"/>
              </a:lnSpc>
              <a:spcBef>
                <a:spcPts val="0"/>
              </a:spcBef>
              <a:buFont typeface="+mj-lt"/>
              <a:buAutoNum type="arabicPeriod" startAt="4"/>
              <a:tabLst>
                <a:tab pos="251460" algn="l"/>
              </a:tabLst>
            </a:pPr>
            <a:endParaRPr lang="en-US" b="1" spc="-50" dirty="0"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None/>
              <a:tabLst>
                <a:tab pos="251460" algn="l"/>
              </a:tabLst>
            </a:pPr>
            <a:endParaRPr lang="en-US" b="1" dirty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dirty="0">
                <a:latin typeface="Times New Roman"/>
                <a:ea typeface="Times New Roman"/>
              </a:rPr>
              <a:t>poorly</a:t>
            </a:r>
            <a:r>
              <a:rPr lang="en-US" spc="-2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developed in</a:t>
            </a:r>
            <a:r>
              <a:rPr lang="en-US" spc="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human found in rabbit.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dirty="0">
                <a:latin typeface="Times New Roman"/>
                <a:ea typeface="Times New Roman"/>
              </a:rPr>
              <a:t>present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on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lateral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tongue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borders.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Shape: rectangular.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Secondary papillae: long 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en-US" sz="2800" spc="-10" dirty="0">
                <a:latin typeface="Times New Roman"/>
                <a:ea typeface="Times New Roman"/>
              </a:rPr>
              <a:t>Taste buds: Numerous, present along sides of the </a:t>
            </a:r>
            <a:r>
              <a:rPr lang="en-US" sz="2800" spc="-10" dirty="0" smtClean="0">
                <a:latin typeface="Times New Roman"/>
                <a:ea typeface="Times New Roman"/>
              </a:rPr>
              <a:t>papillae.</a:t>
            </a:r>
            <a:endParaRPr lang="en-US" sz="2800" dirty="0"/>
          </a:p>
        </p:txBody>
      </p:sp>
      <p:pic>
        <p:nvPicPr>
          <p:cNvPr id="5" name="صورة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4114800" cy="2590800"/>
          </a:xfrm>
          <a:prstGeom prst="rect">
            <a:avLst/>
          </a:prstGeom>
          <a:noFill/>
        </p:spPr>
      </p:pic>
      <p:pic>
        <p:nvPicPr>
          <p:cNvPr id="6" name="صورة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38100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2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:\Users\alzumorda\Downloads\Screenshot_٢٠٢٤١١١٥_٢١٢٠٣٦_YouTub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482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C:\Users\alzumorda\Downloads\Screenshot_٢٠٢٤١١١٦_٠٠٤١٠٠_YouTub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8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99060" marR="0">
              <a:spcBef>
                <a:spcPts val="280"/>
              </a:spcBef>
              <a:spcAft>
                <a:spcPts val="0"/>
              </a:spcAft>
            </a:pPr>
            <a:r>
              <a:rPr lang="en-US" b="1" spc="-30" dirty="0">
                <a:solidFill>
                  <a:srgbClr val="FF0000"/>
                </a:solidFill>
                <a:latin typeface="Times New Roman"/>
                <a:ea typeface="Times New Roman"/>
              </a:rPr>
              <a:t>PALATE</a:t>
            </a:r>
            <a:r>
              <a:rPr lang="en-US" b="1" spc="-5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spc="-30" dirty="0">
                <a:solidFill>
                  <a:srgbClr val="FF0000"/>
                </a:solidFill>
                <a:latin typeface="Times New Roman"/>
                <a:ea typeface="Times New Roman"/>
              </a:rPr>
              <a:t>–</a:t>
            </a:r>
            <a:r>
              <a:rPr lang="en-US" b="1" spc="-6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i="1" spc="-30" dirty="0" err="1">
                <a:solidFill>
                  <a:srgbClr val="FF0000"/>
                </a:solidFill>
                <a:latin typeface="Times New Roman"/>
                <a:ea typeface="Times New Roman"/>
              </a:rPr>
              <a:t>palatum</a:t>
            </a:r>
            <a:r>
              <a:rPr lang="en-US" sz="3200" dirty="0">
                <a:latin typeface="Times New Roman"/>
                <a:ea typeface="Times New Roman"/>
              </a:rPr>
              <a:t/>
            </a:r>
            <a:br>
              <a:rPr lang="en-US" sz="3200" dirty="0">
                <a:latin typeface="Times New Roman"/>
                <a:ea typeface="Times New Roman"/>
              </a:rPr>
            </a:br>
            <a:endParaRPr lang="en-US" dirty="0"/>
          </a:p>
        </p:txBody>
      </p:sp>
      <p:pic>
        <p:nvPicPr>
          <p:cNvPr id="4" name="Image 19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8800" y="1371600"/>
            <a:ext cx="3200781" cy="452596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6200" y="14478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palate forms the roof of the mouth and separates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and nasal cavities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23622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inion-Regular"/>
              </a:rPr>
              <a:t>The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anterior part is the </a:t>
            </a:r>
            <a:r>
              <a:rPr lang="en-US" b="1" dirty="0">
                <a:solidFill>
                  <a:srgbClr val="FF0000"/>
                </a:solidFill>
                <a:latin typeface="Minion-Bold"/>
              </a:rPr>
              <a:t>hard </a:t>
            </a:r>
            <a:r>
              <a:rPr lang="en-US" b="1" dirty="0" smtClean="0">
                <a:solidFill>
                  <a:srgbClr val="FF0000"/>
                </a:solidFill>
                <a:latin typeface="Minion-Bold"/>
              </a:rPr>
              <a:t>palate</a:t>
            </a:r>
            <a:endParaRPr lang="en-US" b="1" dirty="0">
              <a:solidFill>
                <a:srgbClr val="231F20"/>
              </a:solidFill>
              <a:latin typeface="Minion-Bold"/>
            </a:endParaRPr>
          </a:p>
          <a:p>
            <a:r>
              <a:rPr lang="en-US" dirty="0" smtClean="0">
                <a:solidFill>
                  <a:srgbClr val="231F20"/>
                </a:solidFill>
                <a:latin typeface="Minion-Regular"/>
              </a:rPr>
              <a:t>the posterior is  </a:t>
            </a:r>
            <a:r>
              <a:rPr lang="en-US" b="1" dirty="0">
                <a:solidFill>
                  <a:srgbClr val="FF0000"/>
                </a:solidFill>
                <a:latin typeface="Minion-Bold"/>
              </a:rPr>
              <a:t>soft palate</a:t>
            </a:r>
            <a:r>
              <a:rPr lang="en-US" b="1" dirty="0">
                <a:solidFill>
                  <a:srgbClr val="231F20"/>
                </a:solidFill>
                <a:latin typeface="Minion-Bold"/>
              </a:rPr>
              <a:t>. </a:t>
            </a:r>
            <a:endParaRPr lang="en-US" dirty="0"/>
          </a:p>
        </p:txBody>
      </p:sp>
      <p:sp>
        <p:nvSpPr>
          <p:cNvPr id="6" name="مستطيل 5"/>
          <p:cNvSpPr/>
          <p:nvPr/>
        </p:nvSpPr>
        <p:spPr>
          <a:xfrm>
            <a:off x="76200" y="3276600"/>
            <a:ext cx="502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The hard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palate is  rigid made of horizontal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bony. </a:t>
            </a:r>
          </a:p>
          <a:p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Covered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by </a:t>
            </a:r>
            <a:r>
              <a:rPr lang="en-US" sz="2000" b="1" dirty="0">
                <a:solidFill>
                  <a:srgbClr val="FF0000"/>
                </a:solidFill>
                <a:latin typeface="Minion-Bold"/>
              </a:rPr>
              <a:t>masticatory mucosa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that serves as a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working surface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for the tongue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during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mastication and swallowing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. </a:t>
            </a:r>
            <a:endParaRPr lang="en-US" sz="2000" dirty="0"/>
          </a:p>
        </p:txBody>
      </p:sp>
      <p:sp>
        <p:nvSpPr>
          <p:cNvPr id="7" name="مستطيل 6"/>
          <p:cNvSpPr/>
          <p:nvPr/>
        </p:nvSpPr>
        <p:spPr>
          <a:xfrm>
            <a:off x="142461" y="4907816"/>
            <a:ext cx="60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Minion-Regular"/>
              </a:rPr>
              <a:t>The mucosa adheres </a:t>
            </a:r>
            <a:r>
              <a:rPr lang="en-US" sz="2400" dirty="0" smtClean="0">
                <a:solidFill>
                  <a:srgbClr val="231F20"/>
                </a:solidFill>
                <a:latin typeface="Minion-Regular"/>
              </a:rPr>
              <a:t>firmly </a:t>
            </a:r>
            <a:r>
              <a:rPr lang="en-US" sz="2400" dirty="0">
                <a:solidFill>
                  <a:srgbClr val="231F20"/>
                </a:solidFill>
                <a:latin typeface="Minion-Regular"/>
              </a:rPr>
              <a:t>to </a:t>
            </a:r>
            <a:r>
              <a:rPr lang="en-US" sz="2400" dirty="0" smtClean="0">
                <a:solidFill>
                  <a:srgbClr val="231F20"/>
                </a:solidFill>
                <a:latin typeface="Minion-Regular"/>
              </a:rPr>
              <a:t>the  periosteum of bone. </a:t>
            </a:r>
            <a:endParaRPr lang="en-US" sz="2400" dirty="0"/>
          </a:p>
        </p:txBody>
      </p:sp>
      <p:sp>
        <p:nvSpPr>
          <p:cNvPr id="8" name="مستطيل 7"/>
          <p:cNvSpPr/>
          <p:nvPr/>
        </p:nvSpPr>
        <p:spPr>
          <a:xfrm>
            <a:off x="304800" y="5755666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31F20"/>
                </a:solidFill>
                <a:latin typeface="Minion-Regular"/>
              </a:rPr>
              <a:t>Its </a:t>
            </a:r>
            <a:r>
              <a:rPr lang="en-US" sz="2000" i="1" dirty="0">
                <a:solidFill>
                  <a:srgbClr val="231F20"/>
                </a:solidFill>
                <a:latin typeface="Minion-Italic"/>
              </a:rPr>
              <a:t>keratinized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or </a:t>
            </a:r>
            <a:r>
              <a:rPr lang="en-US" sz="2000" b="1" dirty="0" smtClean="0">
                <a:solidFill>
                  <a:srgbClr val="FF0000"/>
                </a:solidFill>
                <a:latin typeface="Minion-Bold"/>
              </a:rPr>
              <a:t>stratified </a:t>
            </a:r>
            <a:r>
              <a:rPr lang="en-US" sz="2000" b="1" dirty="0">
                <a:solidFill>
                  <a:srgbClr val="FF0000"/>
                </a:solidFill>
                <a:latin typeface="Minion-Bold"/>
              </a:rPr>
              <a:t>squamous epithelium</a:t>
            </a:r>
            <a:r>
              <a:rPr lang="en-US" sz="2000" b="1" dirty="0">
                <a:solidFill>
                  <a:srgbClr val="231F20"/>
                </a:solidFill>
                <a:latin typeface="Minion-Bold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has underlying</a:t>
            </a:r>
          </a:p>
          <a:p>
            <a:r>
              <a:rPr lang="en-US" sz="2000" dirty="0">
                <a:solidFill>
                  <a:srgbClr val="231F20"/>
                </a:solidFill>
                <a:latin typeface="Minion-Regular"/>
              </a:rPr>
              <a:t>connective tissue papillae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Minion-Bold"/>
              </a:rPr>
              <a:t>lamina </a:t>
            </a:r>
            <a:r>
              <a:rPr lang="en-US" b="1" dirty="0" err="1" smtClean="0">
                <a:solidFill>
                  <a:srgbClr val="FF0000"/>
                </a:solidFill>
                <a:latin typeface="Minion-Bold"/>
              </a:rPr>
              <a:t>propria</a:t>
            </a:r>
            <a:r>
              <a:rPr lang="en-US" b="1" dirty="0" smtClean="0">
                <a:solidFill>
                  <a:srgbClr val="FF0000"/>
                </a:solidFill>
                <a:latin typeface="Minion-Bold"/>
              </a:rPr>
              <a:t>: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C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ontain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many capillaries and 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infiltrated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lymphocytes. </a:t>
            </a:r>
            <a:endParaRPr lang="en-US" dirty="0" smtClean="0">
              <a:solidFill>
                <a:srgbClr val="231F20"/>
              </a:solidFill>
              <a:latin typeface="Minion-Regular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Minion-Bold"/>
              </a:rPr>
              <a:t>Submucosa: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Very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posterior part to the epithelial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surface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has small mucus-secreting </a:t>
            </a:r>
            <a:r>
              <a:rPr lang="en-US" sz="2800" b="1" dirty="0">
                <a:latin typeface="Minion-Regular"/>
              </a:rPr>
              <a:t>palatine glands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5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14995" r="19285" b="39551"/>
          <a:stretch/>
        </p:blipFill>
        <p:spPr bwMode="auto">
          <a:xfrm>
            <a:off x="679174" y="152400"/>
            <a:ext cx="7885042" cy="362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09600" y="3718679"/>
            <a:ext cx="37851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231F20"/>
                </a:solidFill>
                <a:latin typeface="HelveticaNeue-BoldCond"/>
              </a:rPr>
              <a:t>LM of the oral surface of the hard palate.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Stratified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squamous epithelium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Ep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). Lymphocytes infiltrate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the richly vascularized lamina </a:t>
            </a:r>
            <a:r>
              <a:rPr lang="en-US" dirty="0" err="1">
                <a:solidFill>
                  <a:srgbClr val="231F20"/>
                </a:solidFill>
                <a:latin typeface="HelveticaNeue-LightCond"/>
              </a:rPr>
              <a:t>propria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LP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). Conical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connective tissue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papillae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arrows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 protrude into the epithelium. Part of a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palatine gland—consisting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of collections of pale mucous acini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MA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 and a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duct (</a:t>
            </a:r>
            <a:r>
              <a:rPr lang="en-US" b="1" dirty="0" smtClean="0">
                <a:solidFill>
                  <a:srgbClr val="231F20"/>
                </a:solidFill>
                <a:latin typeface="HelveticaNeue-BoldCond"/>
              </a:rPr>
              <a:t>*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)—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is in the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submucosa. </a:t>
            </a:r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4419600" y="3718679"/>
            <a:ext cx="414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HelveticaNeue-BoldCond"/>
              </a:rPr>
              <a:t>LM of part of a palatine gland.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Pale mucous cells make up each</a:t>
            </a:r>
          </a:p>
          <a:p>
            <a:r>
              <a:rPr lang="en-US" dirty="0">
                <a:solidFill>
                  <a:srgbClr val="231F20"/>
                </a:solidFill>
                <a:latin typeface="HelveticaNeue-LightCond"/>
              </a:rPr>
              <a:t>mucous acinus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MA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). More deeply eosinophilic, flat myoepithelial cells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My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</a:t>
            </a:r>
          </a:p>
          <a:p>
            <a:r>
              <a:rPr lang="en-US" dirty="0">
                <a:solidFill>
                  <a:srgbClr val="231F20"/>
                </a:solidFill>
                <a:latin typeface="HelveticaNeue-LightCond"/>
              </a:rPr>
              <a:t>are associated with the base of each acinus. A duct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*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), sectioned transversely,</a:t>
            </a:r>
          </a:p>
          <a:p>
            <a:r>
              <a:rPr lang="en-US" dirty="0">
                <a:solidFill>
                  <a:srgbClr val="231F20"/>
                </a:solidFill>
                <a:latin typeface="HelveticaNeue-LightCond"/>
              </a:rPr>
              <a:t>consists of one row of columnar epithelial cells around a central lumen.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2- </a:t>
            </a:r>
            <a:r>
              <a:rPr lang="en-US" b="1" dirty="0">
                <a:solidFill>
                  <a:srgbClr val="FF0000"/>
                </a:solidFill>
                <a:latin typeface="HelveticaNeue-BoldCond"/>
              </a:rPr>
              <a:t>soft </a:t>
            </a:r>
            <a:r>
              <a:rPr lang="en-US" b="1" dirty="0" smtClean="0">
                <a:solidFill>
                  <a:srgbClr val="FF0000"/>
                </a:solidFill>
                <a:latin typeface="HelveticaNeue-BoldCond"/>
              </a:rPr>
              <a:t>palate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dirty="0" smtClean="0"/>
              <a:t>soft palate a </a:t>
            </a:r>
            <a:r>
              <a:rPr lang="en-US" dirty="0"/>
              <a:t>mobile fold with a </a:t>
            </a:r>
            <a:r>
              <a:rPr lang="en-US" dirty="0" smtClean="0"/>
              <a:t>conical posterior </a:t>
            </a:r>
            <a:r>
              <a:rPr lang="en-US" dirty="0"/>
              <a:t>projection </a:t>
            </a:r>
            <a:r>
              <a:rPr lang="en-US" dirty="0" smtClean="0"/>
              <a:t>called the </a:t>
            </a:r>
            <a:r>
              <a:rPr lang="en-US" dirty="0">
                <a:solidFill>
                  <a:srgbClr val="FF0000"/>
                </a:solidFill>
              </a:rPr>
              <a:t>uvula</a:t>
            </a:r>
            <a:r>
              <a:rPr lang="en-US" dirty="0"/>
              <a:t>—closes off the </a:t>
            </a:r>
            <a:r>
              <a:rPr lang="en-US" dirty="0" smtClean="0"/>
              <a:t>nasopharynx.</a:t>
            </a:r>
          </a:p>
          <a:p>
            <a:pPr marL="0" indent="0" algn="just">
              <a:buNone/>
            </a:pPr>
            <a:r>
              <a:rPr lang="en-US" dirty="0"/>
              <a:t>On </a:t>
            </a:r>
            <a:r>
              <a:rPr lang="en-US" dirty="0" smtClean="0"/>
              <a:t>the oral </a:t>
            </a:r>
            <a:r>
              <a:rPr lang="en-US" dirty="0"/>
              <a:t>side, the epithelium is </a:t>
            </a:r>
            <a:r>
              <a:rPr lang="en-US" dirty="0" err="1">
                <a:solidFill>
                  <a:srgbClr val="FF0000"/>
                </a:solidFill>
              </a:rPr>
              <a:t>nonkeratinized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stratified squamous.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231F20"/>
                </a:solidFill>
                <a:latin typeface="Minion-Regular"/>
              </a:rPr>
              <a:t>T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he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nasopharyngeal side has a respiratory 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epithelium-ciliated </a:t>
            </a:r>
            <a:r>
              <a:rPr lang="en-US" dirty="0" smtClean="0">
                <a:solidFill>
                  <a:srgbClr val="FF0000"/>
                </a:solidFill>
                <a:latin typeface="Minion-Regular"/>
              </a:rPr>
              <a:t>pseudostratified </a:t>
            </a:r>
            <a:r>
              <a:rPr lang="en-US" dirty="0">
                <a:solidFill>
                  <a:srgbClr val="FF0000"/>
                </a:solidFill>
                <a:latin typeface="Minion-Regular"/>
              </a:rPr>
              <a:t>columnar epithelium with goblet cells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 </a:t>
            </a:r>
            <a:r>
              <a:rPr lang="en-US" b="1" dirty="0">
                <a:solidFill>
                  <a:srgbClr val="FF0000"/>
                </a:solidFill>
                <a:latin typeface="HelveticaNeue-BoldCond"/>
              </a:rPr>
              <a:t>soft palate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525963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231F20"/>
                </a:solidFill>
                <a:latin typeface="Minion-Regular"/>
              </a:rPr>
              <a:t>lacks bone, but its core contains 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a support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sheet of palatine </a:t>
            </a:r>
            <a:r>
              <a:rPr lang="en-US" b="1" dirty="0">
                <a:solidFill>
                  <a:srgbClr val="FF0000"/>
                </a:solidFill>
                <a:latin typeface="Minion-Bold"/>
              </a:rPr>
              <a:t>skeletal muscle</a:t>
            </a:r>
            <a:r>
              <a:rPr lang="en-US" b="1" dirty="0" smtClean="0">
                <a:solidFill>
                  <a:srgbClr val="231F20"/>
                </a:solidFill>
                <a:latin typeface="Minion-Bold"/>
              </a:rPr>
              <a:t>.</a:t>
            </a:r>
          </a:p>
          <a:p>
            <a:pPr algn="just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Submucosal contain </a:t>
            </a:r>
            <a:r>
              <a:rPr lang="en-US" dirty="0" smtClean="0"/>
              <a:t>mucous glands are near the oral surface and mixed </a:t>
            </a:r>
            <a:r>
              <a:rPr lang="en-US" dirty="0" err="1" smtClean="0"/>
              <a:t>seromucous</a:t>
            </a:r>
            <a:r>
              <a:rPr lang="en-US" dirty="0" smtClean="0"/>
              <a:t> </a:t>
            </a:r>
            <a:r>
              <a:rPr lang="en-US" dirty="0"/>
              <a:t>glands, </a:t>
            </a:r>
            <a:r>
              <a:rPr lang="en-US" dirty="0" smtClean="0"/>
              <a:t>the nasopharyngeal side.    </a:t>
            </a:r>
          </a:p>
          <a:p>
            <a:pPr marL="0" indent="0" algn="just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7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4" t="22899" r="12690" b="26956"/>
          <a:stretch/>
        </p:blipFill>
        <p:spPr bwMode="auto">
          <a:xfrm>
            <a:off x="533400" y="3048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4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pPr marL="99060" marR="0">
              <a:spcBef>
                <a:spcPts val="400"/>
              </a:spcBef>
              <a:spcAft>
                <a:spcPts val="0"/>
              </a:spcAft>
            </a:pPr>
            <a:r>
              <a:rPr lang="en-US" sz="3200" dirty="0" smtClean="0">
                <a:latin typeface="Times New Roman"/>
                <a:ea typeface="Times New Roman"/>
              </a:rPr>
              <a:t/>
            </a:r>
            <a:br>
              <a:rPr lang="en-US" sz="3200" dirty="0" smtClean="0">
                <a:latin typeface="Times New Roman"/>
                <a:ea typeface="Times New Roman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HISTOLOGY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OF 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THE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CHEEK AND GINGIVA</a:t>
            </a:r>
            <a:r>
              <a:rPr lang="en-US" sz="3200" dirty="0">
                <a:latin typeface="Times New Roman"/>
                <a:ea typeface="Times New Roman"/>
              </a:rPr>
              <a:t/>
            </a:r>
            <a:br>
              <a:rPr lang="en-US" sz="3200" dirty="0">
                <a:latin typeface="Times New Roman"/>
                <a:ea typeface="Times New Roman"/>
              </a:rPr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Minion-Regular"/>
              </a:rPr>
              <a:t>The cheek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resembles the lip in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histologic features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. </a:t>
            </a:r>
            <a:endParaRPr lang="en-US" sz="2800" dirty="0" smtClean="0">
              <a:solidFill>
                <a:srgbClr val="231F20"/>
              </a:solidFill>
              <a:latin typeface="Minion-Regular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231F20"/>
                </a:solidFill>
                <a:latin typeface="Minion-Regular"/>
              </a:rPr>
              <a:t>-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Epithelium: Stratified squamous non-keratinized.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231F20"/>
                </a:solidFill>
                <a:latin typeface="Minion-Regular"/>
              </a:rPr>
              <a:t>-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Lamina </a:t>
            </a:r>
            <a:r>
              <a:rPr lang="en-US" sz="2800" dirty="0" err="1">
                <a:solidFill>
                  <a:srgbClr val="231F20"/>
                </a:solidFill>
                <a:latin typeface="Minion-Regular"/>
              </a:rPr>
              <a:t>propria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,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has short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papillae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and abundant of 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elastic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fibers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, attaches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to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underlying </a:t>
            </a:r>
            <a:r>
              <a:rPr lang="en-US" sz="2800" b="1" dirty="0" smtClean="0">
                <a:solidFill>
                  <a:srgbClr val="231F20"/>
                </a:solidFill>
                <a:latin typeface="Minion-Bold"/>
              </a:rPr>
              <a:t>skeletal muscle fibers.</a:t>
            </a:r>
          </a:p>
          <a:p>
            <a:pPr marL="0" indent="0" algn="just">
              <a:buNone/>
            </a:pPr>
            <a:r>
              <a:rPr lang="en-US" sz="2800" dirty="0"/>
              <a:t>These </a:t>
            </a:r>
            <a:r>
              <a:rPr lang="en-US" sz="2800" dirty="0" smtClean="0"/>
              <a:t>fibers </a:t>
            </a:r>
            <a:r>
              <a:rPr lang="en-US" sz="2800" dirty="0"/>
              <a:t>are arranged </a:t>
            </a:r>
            <a:r>
              <a:rPr lang="en-US" sz="2800" dirty="0" smtClean="0"/>
              <a:t>into fascicles </a:t>
            </a:r>
            <a:r>
              <a:rPr lang="en-US" sz="2800" dirty="0"/>
              <a:t>that mix with minor salivary (buccal) </a:t>
            </a:r>
            <a:r>
              <a:rPr lang="en-US" sz="2800" dirty="0" smtClean="0"/>
              <a:t>glands.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98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  <a:t>HISTOLOGY OF THE</a:t>
            </a:r>
            <a:b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  <a:t>CHEEK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45" r="9455" b="13883"/>
          <a:stretch/>
        </p:blipFill>
        <p:spPr bwMode="auto">
          <a:xfrm>
            <a:off x="2057400" y="1905000"/>
            <a:ext cx="4943192" cy="41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LIPS– labium </a:t>
            </a:r>
            <a:r>
              <a:rPr lang="en-US" b="1" dirty="0" err="1">
                <a:solidFill>
                  <a:srgbClr val="FF0000"/>
                </a:solidFill>
              </a:rPr>
              <a:t>oris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Lip has three surfaces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Skin surface</a:t>
            </a:r>
            <a:r>
              <a:rPr lang="ar-IQ" b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thin skin </a:t>
            </a:r>
            <a:endParaRPr lang="ar-IQ" dirty="0" smtClean="0"/>
          </a:p>
          <a:p>
            <a:pPr marL="0" indent="0">
              <a:buNone/>
            </a:pPr>
            <a:r>
              <a:rPr lang="en-US" dirty="0"/>
              <a:t>keratinized stratified squamous epithelium has sweat glands, and many </a:t>
            </a:r>
            <a:r>
              <a:rPr lang="en-US"/>
              <a:t>hair </a:t>
            </a:r>
            <a:r>
              <a:rPr lang="en-US" smtClean="0"/>
              <a:t>follicles with </a:t>
            </a:r>
            <a:r>
              <a:rPr lang="en-US" dirty="0"/>
              <a:t>sebaceous glands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2- Red margin </a:t>
            </a:r>
          </a:p>
          <a:p>
            <a:pPr marL="0" indent="0">
              <a:buNone/>
            </a:pPr>
            <a:r>
              <a:rPr lang="en-US" dirty="0" smtClean="0"/>
              <a:t>Transitional zone between the skin and the mucous surface </a:t>
            </a:r>
          </a:p>
          <a:p>
            <a:pPr marL="0" indent="0">
              <a:buNone/>
            </a:pPr>
            <a:r>
              <a:rPr lang="en-US" dirty="0" smtClean="0"/>
              <a:t>Rich in sensory nerve ending </a:t>
            </a:r>
          </a:p>
          <a:p>
            <a:pPr marL="0" indent="0">
              <a:buNone/>
            </a:pPr>
            <a:r>
              <a:rPr lang="en-US" dirty="0" smtClean="0"/>
              <a:t>Lined by thin keratinized stratified squamous epithelium and rich in blood capillaries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 The mucous surface</a:t>
            </a:r>
          </a:p>
          <a:p>
            <a:pPr marL="0" indent="0">
              <a:buNone/>
            </a:pPr>
            <a:r>
              <a:rPr lang="en-US" dirty="0" smtClean="0"/>
              <a:t>Epithelium non keratinized stratified squamous epi. </a:t>
            </a:r>
          </a:p>
          <a:p>
            <a:pPr marL="0" indent="0">
              <a:buNone/>
            </a:pPr>
            <a:r>
              <a:rPr lang="en-US" dirty="0" smtClean="0"/>
              <a:t>Lamina </a:t>
            </a:r>
            <a:r>
              <a:rPr lang="en-US" dirty="0" err="1" smtClean="0"/>
              <a:t>propria</a:t>
            </a:r>
            <a:r>
              <a:rPr lang="en-US" dirty="0" smtClean="0"/>
              <a:t> contains labial salivary glands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3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  <a:t>HISTOLOGY OF THE</a:t>
            </a:r>
            <a:b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en-US" sz="29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GINGIVA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The gingiva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, a mucous membrane that lacks glands, covers outer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and inner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surfaces of the alveolar processes of the maxilla and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mandible and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surrounds each tooth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.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FF0000"/>
                </a:solidFill>
                <a:latin typeface="Minion-Regular"/>
              </a:rPr>
              <a:t>Epithelium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 is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lightly keratinized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stratified squamous Ep.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FF0000"/>
                </a:solidFill>
                <a:latin typeface="Minion-Regular"/>
              </a:rPr>
              <a:t>Lamina </a:t>
            </a:r>
            <a:r>
              <a:rPr lang="en-US" sz="2800" dirty="0" err="1">
                <a:solidFill>
                  <a:srgbClr val="FF0000"/>
                </a:solidFill>
                <a:latin typeface="Minion-Regular"/>
              </a:rPr>
              <a:t>propria</a:t>
            </a:r>
            <a:r>
              <a:rPr lang="en-US" sz="2800" dirty="0">
                <a:solidFill>
                  <a:srgbClr val="FF0000"/>
                </a:solidFill>
                <a:latin typeface="Minion-Regular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is richly vascularized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7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37943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741" r="10074" b="16447"/>
          <a:stretch/>
        </p:blipFill>
        <p:spPr bwMode="auto">
          <a:xfrm>
            <a:off x="537172" y="2743200"/>
            <a:ext cx="4105747" cy="34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5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STRUCTURE AND FUNCTION OF TEETH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Humans have two sets of teeth. The primary (or deciduous)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about 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permanent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teeth: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6-12 years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tooth consists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free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 projecting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the gingiva, and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more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roots embedded in a bony socket (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jawbone).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acellular, brittle material composed of calcium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salts,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fluorapatite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hydroxyapatite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crystals no collagen.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98437"/>
            <a:ext cx="8610600" cy="5973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Periodontium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Comprises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responsible 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maintaining the teeth in the maxillary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mandibular bones, includes: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The cementum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periodontal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Alveolar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 with the associated gingiva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73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Salivary Glands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Exocrine glands in the mouth produce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saliva.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igestive, lubricating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protective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normal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 of 6.5-6.9.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types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salivary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glands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Major salivary glands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Minor salivary glands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t="13685" r="32871" b="14708"/>
          <a:stretch/>
        </p:blipFill>
        <p:spPr bwMode="auto">
          <a:xfrm>
            <a:off x="381000" y="270002"/>
            <a:ext cx="8610600" cy="635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Minor Salivary glands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most of the oral mucosa which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secrete about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of the total saliva volume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buccal, labial, lingual and palatine glands.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 branched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tubuloalveolar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07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salivary glands (Major)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pairs of large salivary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glands: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parotid,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submandibular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sublingual glands.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Their secretion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regulated by nervous reflexes.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25072" r="46832" b="41716"/>
          <a:stretch/>
        </p:blipFill>
        <p:spPr bwMode="auto">
          <a:xfrm>
            <a:off x="228600" y="0"/>
            <a:ext cx="876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23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dirty="0"/>
              <a:t>The central core of the lips is made of skeletal muscle – </a:t>
            </a:r>
            <a:r>
              <a:rPr lang="en-US" b="1" dirty="0">
                <a:solidFill>
                  <a:srgbClr val="FF0000"/>
                </a:solidFill>
              </a:rPr>
              <a:t>orbicularis </a:t>
            </a:r>
            <a:r>
              <a:rPr lang="en-US" b="1" dirty="0" err="1">
                <a:solidFill>
                  <a:srgbClr val="FF0000"/>
                </a:solidFill>
              </a:rPr>
              <a:t>oris</a:t>
            </a:r>
            <a:r>
              <a:rPr lang="en-US" b="1" dirty="0">
                <a:solidFill>
                  <a:srgbClr val="FF0000"/>
                </a:solidFill>
              </a:rPr>
              <a:t> muscle- </a:t>
            </a:r>
            <a:r>
              <a:rPr lang="en-US" dirty="0"/>
              <a:t>surrounded by </a:t>
            </a:r>
            <a:r>
              <a:rPr lang="en-US" dirty="0" err="1"/>
              <a:t>fibroelastic</a:t>
            </a:r>
            <a:r>
              <a:rPr lang="en-US" dirty="0"/>
              <a:t> connective </a:t>
            </a:r>
            <a:r>
              <a:rPr lang="en-US" dirty="0" smtClean="0"/>
              <a:t>tissue.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43768" r="40788" b="6377"/>
          <a:stretch/>
        </p:blipFill>
        <p:spPr bwMode="auto">
          <a:xfrm>
            <a:off x="1600200" y="1981200"/>
            <a:ext cx="6629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5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the major salivary glands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Stroma: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capsule.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septa: That divided the gland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into lobes and lobules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Reticular fibers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Parenchyma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3 types: serous, mucous and Mixed acini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Duct system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" b="3250"/>
          <a:stretch/>
        </p:blipFill>
        <p:spPr bwMode="auto">
          <a:xfrm>
            <a:off x="5486400" y="1752600"/>
            <a:ext cx="3581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Structure of salivary gland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 bwMode="auto">
          <a:xfrm>
            <a:off x="533400" y="1600200"/>
            <a:ext cx="8001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7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Cells= Basket cells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181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Stellate cells with many processes containing actin and myosin.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 the acini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especially mucous one &amp;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along the proximal portions of the ducts.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14" y="2590800"/>
            <a:ext cx="382539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5" t="43178"/>
          <a:stretch/>
        </p:blipFill>
        <p:spPr bwMode="auto">
          <a:xfrm>
            <a:off x="2057400" y="4136231"/>
            <a:ext cx="2514600" cy="241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0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of the Salivary Gland Acini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Serous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pyramidal, small, narrow lumen and darkly stained.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round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situated nearer to the base 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Cytoplasm: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basal basophilic (rich 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with apical acidophilic secretory granules (zymogen granules) and has Golgi apparatus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surround the acini.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Secretion: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Watery, rich in salts and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Digestive enzymes.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parotid, submandibular and the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Ebner’s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glands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"/>
          <a:stretch/>
        </p:blipFill>
        <p:spPr bwMode="auto">
          <a:xfrm>
            <a:off x="5867400" y="4191000"/>
            <a:ext cx="3200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7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Serous cells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13169"/>
          <a:stretch/>
        </p:blipFill>
        <p:spPr bwMode="auto">
          <a:xfrm>
            <a:off x="3200400" y="2018923"/>
            <a:ext cx="341768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2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Mucous acini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56388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Structure: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Shape: </a:t>
            </a:r>
            <a:r>
              <a:rPr lang="en-US" sz="2400" dirty="0" smtClean="0"/>
              <a:t>Large, pale, oval with wide lumen.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Lining cells: </a:t>
            </a:r>
            <a:r>
              <a:rPr lang="en-US" sz="2400" dirty="0" smtClean="0"/>
              <a:t>Cuboidal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Nuclei: </a:t>
            </a:r>
            <a:r>
              <a:rPr lang="en-US" sz="2400" dirty="0" smtClean="0"/>
              <a:t>Flattened &amp; basal.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Cytoplasm: </a:t>
            </a:r>
            <a:r>
              <a:rPr lang="en-US" sz="2400" dirty="0" smtClean="0"/>
              <a:t>Pale vacuolated (contents of the granules dissolve during preparation of the H&amp;E).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Myoepithelial cells: </a:t>
            </a:r>
            <a:r>
              <a:rPr lang="en-US" sz="2400" dirty="0" smtClean="0"/>
              <a:t>numerous surround the acini (as the secretion is thick). </a:t>
            </a:r>
          </a:p>
          <a:p>
            <a:pPr marL="0" indent="0">
              <a:buNone/>
            </a:pPr>
            <a:r>
              <a:rPr lang="en-US" sz="2400" dirty="0" smtClean="0"/>
              <a:t>Secretion: Mucus to lubricate the food.</a:t>
            </a:r>
          </a:p>
          <a:p>
            <a:pPr marL="0" indent="0">
              <a:buNone/>
            </a:pPr>
            <a:r>
              <a:rPr lang="en-US" sz="2400" dirty="0" smtClean="0"/>
              <a:t>Sites: In the sublingual, submandibular, buccal, labial and palatine glands.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0"/>
            <a:ext cx="3124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5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Mixed acini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5638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Sites: In the submandibular and few in the sublingual glands.</a:t>
            </a:r>
          </a:p>
          <a:p>
            <a:pPr marL="0" indent="0">
              <a:buNone/>
            </a:pPr>
            <a:r>
              <a:rPr lang="en-US" dirty="0" smtClean="0"/>
              <a:t>Shape: mucous acinus with a cap of serous cells (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Serous Demilune</a:t>
            </a:r>
            <a:r>
              <a:rPr lang="en-US" dirty="0" smtClean="0"/>
              <a:t>)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Structure: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acinus is formed of mucous cells with some serous cells interspersed between them. Both cells pour their secretion into the lumen of the acinus.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3048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1" y="1219200"/>
            <a:ext cx="2133600" cy="19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 System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1-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 2 parts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intercalated 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lined by cuboidal cells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secretory stratified ducts: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a wide lumen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Lining 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Cuboidal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&amp; rounded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Cytoplasm: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Acidophilic with basal striation (numerous longitudinally oriented mitochondria) 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basal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infoldings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modified the composition of saliva by active ion pump making the saliva hypotonic solution.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705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457201"/>
            <a:ext cx="8534400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2- </a:t>
            </a:r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 err="1" smtClean="0">
                <a:solidFill>
                  <a:srgbClr val="FF0000"/>
                </a:solidFill>
              </a:rPr>
              <a:t>interalobular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ducts: </a:t>
            </a:r>
            <a:r>
              <a:rPr lang="en-US" sz="2800" dirty="0" smtClean="0"/>
              <a:t>They lined by columnar Ep.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 The </a:t>
            </a:r>
            <a:r>
              <a:rPr lang="en-US" b="1" dirty="0" err="1" smtClean="0">
                <a:solidFill>
                  <a:srgbClr val="FF0000"/>
                </a:solidFill>
              </a:rPr>
              <a:t>interlobar</a:t>
            </a:r>
            <a:r>
              <a:rPr lang="en-US" b="1" dirty="0" smtClean="0">
                <a:solidFill>
                  <a:srgbClr val="FF0000"/>
                </a:solidFill>
              </a:rPr>
              <a:t> ducts: </a:t>
            </a:r>
            <a:r>
              <a:rPr lang="en-US" sz="2800" dirty="0" smtClean="0"/>
              <a:t>They are lined by Pseudostratified columnar Ep.</a:t>
            </a:r>
            <a:r>
              <a:rPr lang="en-US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4- Lobar duct: </a:t>
            </a:r>
            <a:r>
              <a:rPr lang="en-US" dirty="0" smtClean="0"/>
              <a:t>Columnar stratified Ep.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4- The main duct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not shown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304800"/>
            <a:ext cx="5105401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304800"/>
            <a:ext cx="3124200" cy="1371600"/>
          </a:xfrm>
          <a:prstGeom prst="rect">
            <a:avLst/>
          </a:prstGeom>
        </p:spPr>
      </p:pic>
      <p:pic>
        <p:nvPicPr>
          <p:cNvPr id="6" name="Image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1" y="1676400"/>
            <a:ext cx="3124198" cy="1676400"/>
          </a:xfrm>
          <a:prstGeom prst="rect">
            <a:avLst/>
          </a:prstGeom>
        </p:spPr>
      </p:pic>
      <p:pic>
        <p:nvPicPr>
          <p:cNvPr id="7" name="Image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1" y="3290488"/>
            <a:ext cx="3124199" cy="1662512"/>
          </a:xfrm>
          <a:prstGeom prst="rect">
            <a:avLst/>
          </a:prstGeom>
        </p:spPr>
      </p:pic>
      <p:pic>
        <p:nvPicPr>
          <p:cNvPr id="8" name="Image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4401" y="4953000"/>
            <a:ext cx="3124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 - lingua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1487" y="1524000"/>
            <a:ext cx="88392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 muscular </a:t>
            </a:r>
            <a:r>
              <a:rPr lang="en-US" dirty="0"/>
              <a:t>organ covered externally by mucous membrane - tunica </a:t>
            </a:r>
            <a:r>
              <a:rPr lang="en-US" dirty="0" smtClean="0"/>
              <a:t>mucosa</a:t>
            </a:r>
            <a:r>
              <a:rPr lang="en-US" dirty="0"/>
              <a:t>	engages in mastication, swallowing, speech and taste</a:t>
            </a:r>
          </a:p>
          <a:p>
            <a:pPr marL="0" indent="0">
              <a:buNone/>
            </a:pPr>
            <a:r>
              <a:rPr lang="en-US" dirty="0" smtClean="0"/>
              <a:t>- Anatomically </a:t>
            </a:r>
            <a:r>
              <a:rPr lang="en-US" dirty="0"/>
              <a:t>has 2 surfaces: </a:t>
            </a:r>
            <a:r>
              <a:rPr lang="en-US" dirty="0">
                <a:solidFill>
                  <a:srgbClr val="FF0000"/>
                </a:solidFill>
              </a:rPr>
              <a:t>dorsal and ventral. 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dorsal surface </a:t>
            </a:r>
            <a:r>
              <a:rPr lang="en-US" dirty="0"/>
              <a:t>is divided by gustatory line (sulcus terminal ) into anterior 2\3 and posterior 1\3. </a:t>
            </a:r>
          </a:p>
        </p:txBody>
      </p:sp>
    </p:spTree>
    <p:extLst>
      <p:ext uri="{BB962C8B-B14F-4D97-AF65-F5344CB8AC3E}">
        <p14:creationId xmlns:p14="http://schemas.microsoft.com/office/powerpoint/2010/main" val="41250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Parotid gland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 &amp; septa: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number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serous acini.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long, secretory striated ducts form 50% of the length of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duct.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Parotid gland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t="19549" r="28269" b="12981"/>
          <a:stretch/>
        </p:blipFill>
        <p:spPr bwMode="auto">
          <a:xfrm>
            <a:off x="609601" y="1371600"/>
            <a:ext cx="7543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submandibular gland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 &amp; septa: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Moderately thick 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serous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acini, 20% mucous acini.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Moderately long, secretory striated ducts form 80% of the length of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submandibular gland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11012" r="19431" b="7118"/>
          <a:stretch/>
        </p:blipFill>
        <p:spPr bwMode="auto">
          <a:xfrm>
            <a:off x="304800" y="1593409"/>
            <a:ext cx="8458200" cy="48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Sublingual gland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 &amp; septa: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capsule, thick septa.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cells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99% mucous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acini, 1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serous acini, represented by the serous Demilune.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Numerous.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ducts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short, secretory striated ducts form 99% of the length of the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Sublingual gland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074" r="26979" b="17407"/>
          <a:stretch/>
        </p:blipFill>
        <p:spPr bwMode="auto">
          <a:xfrm>
            <a:off x="457200" y="1752600"/>
            <a:ext cx="81534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8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/>
          <p:cNvPicPr/>
          <p:nvPr/>
        </p:nvPicPr>
        <p:blipFill rotWithShape="1">
          <a:blip r:embed="rId2" cstate="print"/>
          <a:srcRect r="1404" b="1433"/>
          <a:stretch/>
        </p:blipFill>
        <p:spPr bwMode="auto">
          <a:xfrm>
            <a:off x="381000" y="533400"/>
            <a:ext cx="8000999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66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The basis of the tongue consists of </a:t>
            </a:r>
            <a:r>
              <a:rPr lang="en-US" dirty="0" smtClean="0"/>
              <a:t>striated skeletal </a:t>
            </a:r>
            <a:r>
              <a:rPr lang="en-US" dirty="0"/>
              <a:t>muscle, formed by the bundles of muscle </a:t>
            </a:r>
            <a:r>
              <a:rPr lang="en-US" dirty="0" smtClean="0"/>
              <a:t>fibers </a:t>
            </a:r>
            <a:r>
              <a:rPr lang="en-US" dirty="0"/>
              <a:t>oriented in three planes- longitudinal, vertical, and </a:t>
            </a:r>
            <a:r>
              <a:rPr lang="en-US" dirty="0" smtClean="0"/>
              <a:t>transversal.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</a:t>
            </a:r>
            <a:endParaRPr lang="en-US" dirty="0"/>
          </a:p>
        </p:txBody>
      </p:sp>
      <p:pic>
        <p:nvPicPr>
          <p:cNvPr id="4" name="صورة 3" descr="C:\Users\alzumorda\Downloads\Screenshot_٢٠٢٤١١١٥_٢٢٠٧٤٦_YouTub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3" t="22947"/>
          <a:stretch/>
        </p:blipFill>
        <p:spPr bwMode="auto">
          <a:xfrm>
            <a:off x="4810538" y="2554356"/>
            <a:ext cx="4333462" cy="42274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/>
          <p:cNvSpPr/>
          <p:nvPr/>
        </p:nvSpPr>
        <p:spPr>
          <a:xfrm>
            <a:off x="76200" y="1524000"/>
            <a:ext cx="8991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1- Dorsal Surface: 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The mucosa of the anterior 2\3 is firmly attached to the underlying tissue.  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It is modified to form </a:t>
            </a:r>
            <a:r>
              <a:rPr lang="en-US" sz="2000" b="1" dirty="0" smtClean="0">
                <a:solidFill>
                  <a:srgbClr val="FF0000"/>
                </a:solidFill>
              </a:rPr>
              <a:t>lingual papillae.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6200" y="2667000"/>
            <a:ext cx="44958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2- Ventral Surface :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Covered by the oral mucosa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Loosely attached to the underlying tissue to permit free bending and mobility of the tongue.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3- The main bulk: of the tongue is formed of 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Stratified muscle fibers: run in three directions </a:t>
            </a:r>
            <a:r>
              <a:rPr lang="en-US" dirty="0" err="1" smtClean="0">
                <a:solidFill>
                  <a:schemeClr val="tx1"/>
                </a:solidFill>
              </a:rPr>
              <a:t>longtiudinal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transveres</a:t>
            </a:r>
            <a:r>
              <a:rPr lang="en-US" dirty="0" smtClean="0">
                <a:solidFill>
                  <a:schemeClr val="tx1"/>
                </a:solidFill>
              </a:rPr>
              <a:t> and vertical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The muscle embedded of loose areolar and adipose CT. to allow maximal mobility of the tongue.   </a:t>
            </a:r>
          </a:p>
          <a:p>
            <a:pPr algn="ctr"/>
            <a:r>
              <a:rPr lang="en-US" dirty="0" smtClean="0"/>
              <a:t>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19984" r="37154" b="33680"/>
          <a:stretch/>
        </p:blipFill>
        <p:spPr bwMode="auto">
          <a:xfrm>
            <a:off x="457200" y="1676400"/>
            <a:ext cx="8305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7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1818</Words>
  <Application>Microsoft Office PowerPoint</Application>
  <PresentationFormat>عرض على الشاشة (3:4)‏</PresentationFormat>
  <Paragraphs>250</Paragraphs>
  <Slides>55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56" baseType="lpstr">
      <vt:lpstr>نسق Office</vt:lpstr>
      <vt:lpstr>Oral Cavity By  </vt:lpstr>
      <vt:lpstr>عرض تقديمي في PowerPoint</vt:lpstr>
      <vt:lpstr>LIPS– labium oris</vt:lpstr>
      <vt:lpstr>عرض تقديمي في PowerPoint</vt:lpstr>
      <vt:lpstr>TONGUE - lingua </vt:lpstr>
      <vt:lpstr>عرض تقديمي في PowerPoint</vt:lpstr>
      <vt:lpstr>TONGUE</vt:lpstr>
      <vt:lpstr>TONGUE</vt:lpstr>
      <vt:lpstr>TONGUE</vt:lpstr>
      <vt:lpstr>The lingual papillae  </vt:lpstr>
      <vt:lpstr>The lingual papillae</vt:lpstr>
      <vt:lpstr>The lingual papillae</vt:lpstr>
      <vt:lpstr> 1- Filiform papillae </vt:lpstr>
      <vt:lpstr>2- Fungiform papillae</vt:lpstr>
      <vt:lpstr>Fungiform papillae</vt:lpstr>
      <vt:lpstr>3- Circumvallate papillae </vt:lpstr>
      <vt:lpstr>Circumvallate papillae-6</vt:lpstr>
      <vt:lpstr>Von Eibner’s glands  </vt:lpstr>
      <vt:lpstr>4. Foliate papillae</vt:lpstr>
      <vt:lpstr>عرض تقديمي في PowerPoint</vt:lpstr>
      <vt:lpstr>عرض تقديمي في PowerPoint</vt:lpstr>
      <vt:lpstr>PALATE – palatum </vt:lpstr>
      <vt:lpstr>عرض تقديمي في PowerPoint</vt:lpstr>
      <vt:lpstr>عرض تقديمي في PowerPoint</vt:lpstr>
      <vt:lpstr>2- soft palate</vt:lpstr>
      <vt:lpstr>2- soft palate</vt:lpstr>
      <vt:lpstr>عرض تقديمي في PowerPoint</vt:lpstr>
      <vt:lpstr> HISTOLOGY OF THE CHEEK AND GINGIVA </vt:lpstr>
      <vt:lpstr>HISTOLOGY OF THE CHEEK</vt:lpstr>
      <vt:lpstr>HISTOLOGY OF THE GINGIVA</vt:lpstr>
      <vt:lpstr>عرض تقديمي في PowerPoint</vt:lpstr>
      <vt:lpstr>STRUCTURE AND FUNCTION OF TEETH</vt:lpstr>
      <vt:lpstr>عرض تقديمي في PowerPoint</vt:lpstr>
      <vt:lpstr>عرض تقديمي في PowerPoint</vt:lpstr>
      <vt:lpstr>Salivary Glands</vt:lpstr>
      <vt:lpstr>عرض تقديمي في PowerPoint</vt:lpstr>
      <vt:lpstr>The Minor Salivary glands </vt:lpstr>
      <vt:lpstr>Large salivary glands (Major)</vt:lpstr>
      <vt:lpstr>عرض تقديمي في PowerPoint</vt:lpstr>
      <vt:lpstr>Structure of the major salivary glands </vt:lpstr>
      <vt:lpstr>Histological Structure of salivary gland</vt:lpstr>
      <vt:lpstr>Myoepithelial Cells= Basket cells </vt:lpstr>
      <vt:lpstr>Cells of the Salivary Gland Acini</vt:lpstr>
      <vt:lpstr>Serous cells</vt:lpstr>
      <vt:lpstr>3- Mucous acini </vt:lpstr>
      <vt:lpstr>4- Mixed acini </vt:lpstr>
      <vt:lpstr>Duct System </vt:lpstr>
      <vt:lpstr>عرض تقديمي في PowerPoint</vt:lpstr>
      <vt:lpstr>عرض تقديمي في PowerPoint</vt:lpstr>
      <vt:lpstr>The Parotid gland </vt:lpstr>
      <vt:lpstr>The Parotid gland </vt:lpstr>
      <vt:lpstr>The submandibular gland </vt:lpstr>
      <vt:lpstr>The submandibular gland </vt:lpstr>
      <vt:lpstr>The Sublingual gland </vt:lpstr>
      <vt:lpstr>The Sublingual gland 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Cavity By</dc:title>
  <dc:creator>Maher</dc:creator>
  <cp:lastModifiedBy>Maher</cp:lastModifiedBy>
  <cp:revision>77</cp:revision>
  <dcterms:created xsi:type="dcterms:W3CDTF">2024-11-17T13:05:27Z</dcterms:created>
  <dcterms:modified xsi:type="dcterms:W3CDTF">2025-12-15T21:06:13Z</dcterms:modified>
</cp:coreProperties>
</file>